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9" r:id="rId4"/>
    <p:sldId id="301" r:id="rId5"/>
    <p:sldId id="260" r:id="rId6"/>
    <p:sldId id="261" r:id="rId7"/>
    <p:sldId id="262" r:id="rId8"/>
    <p:sldId id="264" r:id="rId9"/>
    <p:sldId id="265" r:id="rId10"/>
    <p:sldId id="314" r:id="rId11"/>
    <p:sldId id="315" r:id="rId12"/>
    <p:sldId id="316" r:id="rId13"/>
    <p:sldId id="310" r:id="rId14"/>
    <p:sldId id="317" r:id="rId15"/>
    <p:sldId id="311" r:id="rId16"/>
    <p:sldId id="312" r:id="rId17"/>
    <p:sldId id="274" r:id="rId18"/>
    <p:sldId id="275" r:id="rId19"/>
    <p:sldId id="302" r:id="rId20"/>
    <p:sldId id="276" r:id="rId21"/>
    <p:sldId id="277" r:id="rId22"/>
    <p:sldId id="303" r:id="rId23"/>
    <p:sldId id="278" r:id="rId24"/>
    <p:sldId id="279" r:id="rId25"/>
    <p:sldId id="280" r:id="rId26"/>
    <p:sldId id="281" r:id="rId27"/>
    <p:sldId id="282" r:id="rId28"/>
    <p:sldId id="304" r:id="rId29"/>
    <p:sldId id="283" r:id="rId30"/>
    <p:sldId id="284" r:id="rId31"/>
    <p:sldId id="285" r:id="rId32"/>
    <p:sldId id="286" r:id="rId33"/>
    <p:sldId id="287" r:id="rId34"/>
    <p:sldId id="305" r:id="rId35"/>
    <p:sldId id="288" r:id="rId36"/>
    <p:sldId id="289" r:id="rId37"/>
    <p:sldId id="292" r:id="rId38"/>
    <p:sldId id="290" r:id="rId39"/>
    <p:sldId id="291" r:id="rId40"/>
    <p:sldId id="293" r:id="rId41"/>
    <p:sldId id="294" r:id="rId42"/>
    <p:sldId id="306" r:id="rId43"/>
    <p:sldId id="295" r:id="rId44"/>
    <p:sldId id="296" r:id="rId45"/>
    <p:sldId id="297" r:id="rId46"/>
    <p:sldId id="299" r:id="rId47"/>
    <p:sldId id="300" r:id="rId48"/>
    <p:sldId id="298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72" autoAdjust="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05662-BD0B-4B23-B562-DFAC6C369D92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B832D-6AB9-4274-B668-C42520F0BF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885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B832D-6AB9-4274-B668-C42520F0BF37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05B0-128A-4CD6-9675-74B9B5FFF737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92BA-957A-4F12-A16C-B24D3D4D51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JCM OSCE Questions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Caritas Medical Centre </a:t>
            </a:r>
          </a:p>
          <a:p>
            <a:r>
              <a:rPr lang="en-US" altLang="zh-TW" dirty="0" smtClean="0"/>
              <a:t>3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2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en-US" altLang="zh-TW" baseline="0" dirty="0" smtClean="0"/>
              <a:t> </a:t>
            </a:r>
            <a:r>
              <a:rPr lang="en-US" altLang="zh-TW" baseline="0" dirty="0" smtClean="0"/>
              <a:t>45-year-old </a:t>
            </a:r>
            <a:r>
              <a:rPr lang="en-US" altLang="zh-TW" baseline="0" dirty="0" smtClean="0"/>
              <a:t>man</a:t>
            </a:r>
            <a:r>
              <a:rPr lang="en-US" altLang="zh-TW" dirty="0" smtClean="0"/>
              <a:t> chronic drinker was sent by ambulance to ED for confusion and vomiting. </a:t>
            </a:r>
            <a:r>
              <a:rPr lang="en-US" altLang="zh-TW" baseline="0" dirty="0" smtClean="0"/>
              <a:t>He was unable to take food for 3 days.</a:t>
            </a:r>
            <a:r>
              <a:rPr lang="en-US" altLang="zh-TW" dirty="0" smtClean="0"/>
              <a:t>  </a:t>
            </a:r>
            <a:r>
              <a:rPr lang="en-US" altLang="zh-TW" baseline="0" dirty="0" smtClean="0"/>
              <a:t>Blood results as follows: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Blood</a:t>
            </a:r>
            <a:r>
              <a:rPr lang="en-US" altLang="zh-TW" baseline="0" dirty="0" smtClean="0"/>
              <a:t> results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WCC 11.6</a:t>
            </a:r>
            <a:r>
              <a:rPr lang="en-US" altLang="zh-TW" baseline="0" dirty="0" smtClean="0"/>
              <a:t> x 10^9/L</a:t>
            </a:r>
          </a:p>
          <a:p>
            <a:r>
              <a:rPr lang="en-US" altLang="zh-TW" baseline="0" dirty="0" err="1" smtClean="0"/>
              <a:t>Hb</a:t>
            </a:r>
            <a:r>
              <a:rPr lang="en-US" altLang="zh-TW" baseline="0" dirty="0" smtClean="0"/>
              <a:t> 15.7 g/</a:t>
            </a:r>
            <a:r>
              <a:rPr lang="en-US" altLang="zh-TW" baseline="0" dirty="0" err="1" smtClean="0"/>
              <a:t>dL</a:t>
            </a:r>
            <a:endParaRPr lang="en-US" altLang="zh-TW" baseline="0" dirty="0" smtClean="0"/>
          </a:p>
          <a:p>
            <a:r>
              <a:rPr lang="en-US" altLang="zh-TW" baseline="0" dirty="0" smtClean="0"/>
              <a:t>MCV 105.2 </a:t>
            </a:r>
            <a:r>
              <a:rPr lang="en-US" altLang="zh-TW" baseline="0" dirty="0" err="1" smtClean="0"/>
              <a:t>fL</a:t>
            </a:r>
            <a:endParaRPr lang="en-US" altLang="zh-TW" baseline="0" dirty="0" smtClean="0"/>
          </a:p>
          <a:p>
            <a:r>
              <a:rPr lang="en-US" altLang="zh-TW" baseline="0" dirty="0" smtClean="0"/>
              <a:t>Na 140 </a:t>
            </a:r>
            <a:r>
              <a:rPr lang="en-US" altLang="zh-TW" baseline="0" dirty="0" err="1" smtClean="0"/>
              <a:t>mmol</a:t>
            </a:r>
            <a:r>
              <a:rPr lang="en-US" altLang="zh-TW" baseline="0" dirty="0" smtClean="0"/>
              <a:t>/L</a:t>
            </a:r>
          </a:p>
          <a:p>
            <a:r>
              <a:rPr lang="en-US" altLang="zh-TW" baseline="0" dirty="0" smtClean="0"/>
              <a:t>K 3.8 </a:t>
            </a:r>
            <a:r>
              <a:rPr lang="en-US" altLang="zh-TW" baseline="0" dirty="0" err="1" smtClean="0"/>
              <a:t>mmol</a:t>
            </a:r>
            <a:r>
              <a:rPr lang="en-US" altLang="zh-TW" baseline="0" dirty="0" smtClean="0"/>
              <a:t>/L </a:t>
            </a:r>
          </a:p>
          <a:p>
            <a:r>
              <a:rPr lang="en-US" altLang="zh-TW" dirty="0" smtClean="0"/>
              <a:t>Cr 150 </a:t>
            </a:r>
            <a:r>
              <a:rPr lang="en-US" altLang="zh-TW" dirty="0" err="1" smtClean="0"/>
              <a:t>mmol</a:t>
            </a:r>
            <a:r>
              <a:rPr lang="en-US" altLang="zh-TW" dirty="0" smtClean="0"/>
              <a:t>/L </a:t>
            </a:r>
            <a:endParaRPr lang="en-US" altLang="zh-TW" baseline="0" dirty="0" smtClean="0"/>
          </a:p>
          <a:p>
            <a:r>
              <a:rPr lang="en-US" altLang="zh-TW" baseline="0" dirty="0" smtClean="0"/>
              <a:t>AST 414 u/L </a:t>
            </a:r>
          </a:p>
          <a:p>
            <a:r>
              <a:rPr lang="en-US" altLang="zh-TW" baseline="0" dirty="0" smtClean="0"/>
              <a:t>ALT 198 u/L</a:t>
            </a:r>
          </a:p>
          <a:p>
            <a:r>
              <a:rPr lang="en-US" altLang="zh-TW" baseline="0" dirty="0" err="1" smtClean="0"/>
              <a:t>Bilirubin</a:t>
            </a:r>
            <a:r>
              <a:rPr lang="en-US" altLang="zh-TW" baseline="0" dirty="0" smtClean="0"/>
              <a:t> 44mol/L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2a.  Explain the likely cause of the abnormalities in patient’s blood tests </a:t>
            </a:r>
          </a:p>
          <a:p>
            <a:r>
              <a:rPr lang="en-US" altLang="zh-TW" dirty="0" smtClean="0"/>
              <a:t>2b. Give 4 physical signs on examination of hands that are suggestive of chronic liver disease </a:t>
            </a:r>
          </a:p>
          <a:p>
            <a:r>
              <a:rPr lang="en-US" altLang="zh-TW" dirty="0" smtClean="0"/>
              <a:t>2c. Give 3 features of acute delirium tremens</a:t>
            </a:r>
          </a:p>
          <a:p>
            <a:r>
              <a:rPr lang="en-US" altLang="zh-TW" dirty="0" smtClean="0"/>
              <a:t>2d. Outline the ER management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2a.  Explain the likely cause of the abnormalities in patient’s blood tests </a:t>
            </a:r>
            <a:endParaRPr lang="zh-TW" altLang="zh-TW" sz="4400" dirty="0" smtClean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Markedly raised MCV with normal </a:t>
            </a:r>
            <a:r>
              <a:rPr lang="en-US" altLang="zh-TW" dirty="0" err="1" smtClean="0">
                <a:solidFill>
                  <a:srgbClr val="FF0000"/>
                </a:solidFill>
              </a:rPr>
              <a:t>Hb</a:t>
            </a:r>
            <a:r>
              <a:rPr lang="en-US" altLang="zh-TW" dirty="0" smtClean="0">
                <a:solidFill>
                  <a:srgbClr val="FF0000"/>
                </a:solidFill>
              </a:rPr>
              <a:t> is consistent with chronic alcohol consumption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Raised AST, ALT (AST rise greater than ALT rise) and raised </a:t>
            </a:r>
            <a:r>
              <a:rPr lang="en-US" altLang="zh-TW" dirty="0" err="1" smtClean="0">
                <a:solidFill>
                  <a:srgbClr val="FF0000"/>
                </a:solidFill>
              </a:rPr>
              <a:t>bilirubin</a:t>
            </a:r>
            <a:r>
              <a:rPr lang="en-US" altLang="zh-TW" dirty="0" smtClean="0">
                <a:solidFill>
                  <a:srgbClr val="FF0000"/>
                </a:solidFill>
              </a:rPr>
              <a:t> is typical of alcoholic liver disease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Raised</a:t>
            </a:r>
            <a:r>
              <a:rPr lang="en-US" altLang="zh-TW" baseline="0" dirty="0" smtClean="0">
                <a:solidFill>
                  <a:srgbClr val="FF0000"/>
                </a:solidFill>
              </a:rPr>
              <a:t>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creatinine</a:t>
            </a:r>
            <a:r>
              <a:rPr lang="en-US" altLang="zh-TW" baseline="0" dirty="0" smtClean="0">
                <a:solidFill>
                  <a:srgbClr val="FF0000"/>
                </a:solidFill>
              </a:rPr>
              <a:t> due to dehydration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2b. Give 4 physical signs on examination of hands that are suggestive of chronic liver disease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Liver </a:t>
            </a:r>
            <a:r>
              <a:rPr lang="en-US" altLang="zh-TW" dirty="0" smtClean="0">
                <a:solidFill>
                  <a:srgbClr val="FF0000"/>
                </a:solidFill>
              </a:rPr>
              <a:t>flap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Clubbing 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Duputren’s</a:t>
            </a:r>
            <a:r>
              <a:rPr lang="en-US" altLang="zh-TW" dirty="0" smtClean="0">
                <a:solidFill>
                  <a:srgbClr val="FF0000"/>
                </a:solidFill>
              </a:rPr>
              <a:t> contracture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Palmar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erythema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2c. Give 3 features of acute delirium tremens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Marked visual hallucinations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Confusion and disorientation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Autonomic hyperactivity (fast pulse, raised BP, fast RR)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Uncontrollable course tremor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Some may have seizures or fever (non-specific)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2c. Outline the ER management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Airway maintenance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Cardiac monitor (arrhythmia</a:t>
            </a:r>
            <a:r>
              <a:rPr lang="en-US" altLang="zh-TW" baseline="0" dirty="0" smtClean="0">
                <a:solidFill>
                  <a:srgbClr val="FF0000"/>
                </a:solidFill>
              </a:rPr>
              <a:t> from acidosis and electrolyte disturbance)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Maintain hydration with IV saline, correct electrolyte abnormality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Give anti-emetics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Treatment of hypoglycemia</a:t>
            </a:r>
          </a:p>
          <a:p>
            <a:r>
              <a:rPr lang="en-US" altLang="zh-TW" baseline="0" dirty="0" err="1" smtClean="0">
                <a:solidFill>
                  <a:srgbClr val="FF0000"/>
                </a:solidFill>
              </a:rPr>
              <a:t>Parenteral</a:t>
            </a:r>
            <a:r>
              <a:rPr lang="en-US" altLang="zh-TW" baseline="0" dirty="0" smtClean="0">
                <a:solidFill>
                  <a:srgbClr val="FF0000"/>
                </a:solidFill>
              </a:rPr>
              <a:t> thiamine to treat thiamine deficiency and avert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Wernicke’s</a:t>
            </a:r>
            <a:r>
              <a:rPr lang="en-US" altLang="zh-TW" baseline="0" dirty="0" smtClean="0">
                <a:solidFill>
                  <a:srgbClr val="FF0000"/>
                </a:solidFill>
              </a:rPr>
              <a:t> encephalopathy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Look of co-existing disease (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eg</a:t>
            </a:r>
            <a:r>
              <a:rPr lang="en-US" altLang="zh-TW" baseline="0" dirty="0" smtClean="0">
                <a:solidFill>
                  <a:srgbClr val="FF0000"/>
                </a:solidFill>
              </a:rPr>
              <a:t>. Chest infection, MI, sepsis, pancreatitis etc.)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Sedation with </a:t>
            </a:r>
            <a:r>
              <a:rPr lang="en-US" altLang="zh-TW" dirty="0" err="1" smtClean="0">
                <a:solidFill>
                  <a:srgbClr val="FF0000"/>
                </a:solidFill>
              </a:rPr>
              <a:t>parenteral</a:t>
            </a:r>
            <a:r>
              <a:rPr lang="en-US" altLang="zh-TW" dirty="0" smtClean="0">
                <a:solidFill>
                  <a:srgbClr val="FF0000"/>
                </a:solidFill>
              </a:rPr>
              <a:t> benzodiazepines </a:t>
            </a:r>
            <a:endParaRPr lang="en-US" altLang="zh-TW" baseline="0" dirty="0" smtClean="0">
              <a:solidFill>
                <a:srgbClr val="FF0000"/>
              </a:solidFill>
            </a:endParaRP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Admit to medical team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3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altLang="zh-TW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35-year-old </a:t>
            </a:r>
            <a:r>
              <a:rPr lang="en-US" altLang="zh-TW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man, with good past health, attempted suicide by taking</a:t>
            </a:r>
            <a:r>
              <a:rPr lang="en-US" altLang="zh-TW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pack of mothballs two days ago.  He was sent by ambulance to AED with a complaint of increasing</a:t>
            </a:r>
            <a:r>
              <a:rPr lang="en-US" altLang="zh-TW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generalised</a:t>
            </a:r>
            <a:r>
              <a:rPr lang="en-US" altLang="zh-TW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weakness.  On arrival, he had stable vital signs and was fully conscious.  Urine sample was saved.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43074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563888" y="544522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Urine sample 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3a. What do mothballs contain?</a:t>
            </a:r>
          </a:p>
          <a:p>
            <a:r>
              <a:rPr lang="en-US" altLang="zh-HK" dirty="0"/>
              <a:t>3b. What does the urine sample signify?</a:t>
            </a:r>
          </a:p>
          <a:p>
            <a:r>
              <a:rPr lang="en-US" altLang="zh-HK" dirty="0" smtClean="0"/>
              <a:t>3c. </a:t>
            </a:r>
            <a:r>
              <a:rPr lang="en-US" altLang="zh-HK" dirty="0"/>
              <a:t>Which kind of mothball had the patient taken?</a:t>
            </a:r>
          </a:p>
          <a:p>
            <a:r>
              <a:rPr lang="en-US" altLang="zh-HK" dirty="0" smtClean="0"/>
              <a:t>3d. How do you distinguish different mothballs clinically?</a:t>
            </a:r>
          </a:p>
          <a:p>
            <a:r>
              <a:rPr lang="en-US" altLang="zh-HK" dirty="0" smtClean="0"/>
              <a:t>3e. What are the potential complications of this patient?</a:t>
            </a:r>
          </a:p>
          <a:p>
            <a:endParaRPr lang="zh-HK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699792" y="548679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Question </a:t>
            </a:r>
            <a:r>
              <a:rPr lang="en-US" altLang="zh-TW" sz="4800" dirty="0" smtClean="0"/>
              <a:t>3 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8442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Question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n-US" altLang="zh-TW" dirty="0"/>
              <a:t>A 30-year-old man presented to the </a:t>
            </a:r>
            <a:r>
              <a:rPr lang="en-US" altLang="zh-TW" dirty="0" smtClean="0"/>
              <a:t>AED with </a:t>
            </a:r>
            <a:r>
              <a:rPr lang="en-US" altLang="zh-TW" dirty="0"/>
              <a:t>acute onset of bilateral lower </a:t>
            </a:r>
            <a:r>
              <a:rPr lang="en-US" altLang="zh-TW" dirty="0" smtClean="0"/>
              <a:t>limb weakness</a:t>
            </a:r>
            <a:r>
              <a:rPr lang="en-US" altLang="zh-TW" dirty="0"/>
              <a:t>. He also complained of recent weight loss of 10 lbs in 2 months.  Physical examination found marked </a:t>
            </a:r>
            <a:r>
              <a:rPr lang="en-US" altLang="zh-TW" dirty="0" smtClean="0"/>
              <a:t>decreased </a:t>
            </a:r>
            <a:r>
              <a:rPr lang="en-US" altLang="zh-TW" dirty="0"/>
              <a:t>in proximal muscle </a:t>
            </a:r>
            <a:r>
              <a:rPr lang="en-US" altLang="zh-TW" dirty="0" smtClean="0"/>
              <a:t>power, </a:t>
            </a:r>
            <a:r>
              <a:rPr lang="en-US" altLang="zh-TW" dirty="0"/>
              <a:t>with decreased deep tendon reflexes.  </a:t>
            </a:r>
            <a:r>
              <a:rPr lang="en-US" altLang="zh-TW" dirty="0" smtClean="0"/>
              <a:t>His vital signs:</a:t>
            </a:r>
            <a:r>
              <a:rPr lang="en-US" altLang="zh-TW" baseline="0" dirty="0" smtClean="0"/>
              <a:t> BP 110/54mmHg, P 110/min; </a:t>
            </a:r>
            <a:r>
              <a:rPr lang="en-US" altLang="zh-TW" dirty="0" smtClean="0"/>
              <a:t>An </a:t>
            </a:r>
            <a:r>
              <a:rPr lang="en-US" altLang="zh-TW" dirty="0"/>
              <a:t>ECG was performed. </a:t>
            </a:r>
            <a:r>
              <a:rPr lang="en-US" altLang="zh-TW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3a. What do mothballs contain</a:t>
            </a:r>
            <a:r>
              <a:rPr lang="en-US" altLang="zh-TW" baseline="0" dirty="0" smtClean="0">
                <a:solidFill>
                  <a:srgbClr val="FF0000"/>
                </a:solidFill>
              </a:rPr>
              <a:t>?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Naphthalene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Camphor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Paradichlorobenzene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3b. What</a:t>
            </a:r>
            <a:r>
              <a:rPr lang="en-US" altLang="zh-TW" baseline="0" dirty="0" smtClean="0">
                <a:solidFill>
                  <a:srgbClr val="FF0000"/>
                </a:solidFill>
              </a:rPr>
              <a:t> does the urine sample signify?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dirty="0" err="1" smtClean="0">
                <a:solidFill>
                  <a:srgbClr val="FF0000"/>
                </a:solidFill>
              </a:rPr>
              <a:t>Haemolytic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anaemia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baseline="0" dirty="0" smtClean="0">
                <a:solidFill>
                  <a:srgbClr val="FF0000"/>
                </a:solidFill>
              </a:rPr>
              <a:t>3c. Which kind of mothball had the patient taken?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altLang="zh-TW" baseline="0" dirty="0" smtClean="0">
                <a:solidFill>
                  <a:srgbClr val="FF0000"/>
                </a:solidFill>
              </a:rPr>
              <a:t>Naphthalene mothballs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0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3d. How</a:t>
            </a:r>
            <a:r>
              <a:rPr lang="en-US" altLang="zh-TW" baseline="0" dirty="0" smtClean="0">
                <a:solidFill>
                  <a:srgbClr val="FF0000"/>
                </a:solidFill>
              </a:rPr>
              <a:t> do you distinguish different mothballs clinically?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Paradichlorobenzene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is a denser chemical, it is </a:t>
            </a:r>
            <a:r>
              <a:rPr lang="en-US" altLang="zh-TW" dirty="0" err="1">
                <a:solidFill>
                  <a:srgbClr val="FF0000"/>
                </a:solidFill>
              </a:rPr>
              <a:t>radioopaque</a:t>
            </a:r>
            <a:r>
              <a:rPr lang="en-US" altLang="zh-TW" dirty="0">
                <a:solidFill>
                  <a:srgbClr val="FF0000"/>
                </a:solidFill>
              </a:rPr>
              <a:t> on X ray and will sink if dropped into a glass of salted water. </a:t>
            </a:r>
            <a:r>
              <a:rPr lang="en-US" altLang="zh-TW" dirty="0" err="1">
                <a:solidFill>
                  <a:srgbClr val="FF0000"/>
                </a:solidFill>
              </a:rPr>
              <a:t>Naphalene</a:t>
            </a:r>
            <a:r>
              <a:rPr lang="en-US" altLang="zh-TW" dirty="0">
                <a:solidFill>
                  <a:srgbClr val="FF0000"/>
                </a:solidFill>
              </a:rPr>
              <a:t> is barely </a:t>
            </a:r>
            <a:r>
              <a:rPr lang="en-US" altLang="zh-TW" dirty="0" err="1">
                <a:solidFill>
                  <a:srgbClr val="FF0000"/>
                </a:solidFill>
              </a:rPr>
              <a:t>radioopaque</a:t>
            </a:r>
            <a:r>
              <a:rPr lang="en-US" altLang="zh-TW" dirty="0">
                <a:solidFill>
                  <a:srgbClr val="FF0000"/>
                </a:solidFill>
              </a:rPr>
              <a:t> and will float atop of a glass of salted water. </a:t>
            </a:r>
            <a:endParaRPr lang="zh-TW" altLang="zh-TW" dirty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Signs </a:t>
            </a:r>
            <a:r>
              <a:rPr lang="en-US" altLang="zh-TW" dirty="0">
                <a:solidFill>
                  <a:srgbClr val="FF0000"/>
                </a:solidFill>
              </a:rPr>
              <a:t>and symptoms of camphor poisoning are seen soon after ingestion.  </a:t>
            </a:r>
            <a:r>
              <a:rPr lang="en-US" altLang="zh-TW" dirty="0" err="1">
                <a:solidFill>
                  <a:srgbClr val="FF0000"/>
                </a:solidFill>
              </a:rPr>
              <a:t>Naphalene</a:t>
            </a:r>
            <a:r>
              <a:rPr lang="en-US" altLang="zh-TW" dirty="0">
                <a:solidFill>
                  <a:srgbClr val="FF0000"/>
                </a:solidFill>
              </a:rPr>
              <a:t> ingestion had delayed signs and symptoms. </a:t>
            </a:r>
            <a:endParaRPr lang="zh-TW" altLang="zh-TW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3e.</a:t>
            </a:r>
            <a:r>
              <a:rPr lang="en-US" altLang="zh-TW" baseline="0" dirty="0" smtClean="0">
                <a:solidFill>
                  <a:srgbClr val="FF0000"/>
                </a:solidFill>
              </a:rPr>
              <a:t> What are the potential complications of this patient 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Haemolysis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Methemoglobinemia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GI irritation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2008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</a:t>
            </a:r>
            <a:r>
              <a:rPr lang="en-US" altLang="zh-TW" baseline="0" dirty="0" smtClean="0"/>
              <a:t> 4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18 </a:t>
            </a:r>
            <a:r>
              <a:rPr lang="en-US" altLang="zh-TW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–year- </a:t>
            </a:r>
            <a:r>
              <a:rPr lang="en-US" altLang="zh-TW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boy presents to the ED one day after injuring his right ankle while skateboarding.  He was attempting to jump and landed with a twisted ankle. He cannot bear weight.  His ankle was swollen.  X ray was taken</a:t>
            </a:r>
            <a:endParaRPr lang="zh-TW" altLang="zh-TW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216110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4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4a. What is the X-ray finding</a:t>
            </a:r>
            <a:r>
              <a:rPr lang="en-US" altLang="zh-HK" dirty="0" smtClean="0"/>
              <a:t>?</a:t>
            </a:r>
          </a:p>
          <a:p>
            <a:r>
              <a:rPr lang="en-US" altLang="zh-HK" dirty="0" smtClean="0"/>
              <a:t>4b. What is the mechanism of injury?</a:t>
            </a:r>
          </a:p>
          <a:p>
            <a:r>
              <a:rPr lang="en-US" altLang="zh-HK" dirty="0" smtClean="0"/>
              <a:t>4c. How do you treat this type of injury?</a:t>
            </a:r>
          </a:p>
          <a:p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24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r>
              <a:rPr lang="en-US" altLang="zh-TW" b="1" dirty="0" smtClean="0">
                <a:solidFill>
                  <a:srgbClr val="FF0000"/>
                </a:solidFill>
              </a:rPr>
              <a:t>a. </a:t>
            </a:r>
            <a:r>
              <a:rPr lang="en-US" altLang="zh-TW" dirty="0" smtClean="0">
                <a:solidFill>
                  <a:srgbClr val="FF0000"/>
                </a:solidFill>
              </a:rPr>
              <a:t>What is the X ray finding</a:t>
            </a:r>
            <a:r>
              <a:rPr lang="en-US" altLang="zh-TW" baseline="0" dirty="0" smtClean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Isolated non-displaced fracture of lateral process of talus </a:t>
            </a:r>
            <a:endParaRPr lang="zh-TW" altLang="zh-TW" sz="32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 (synonyms: Snowboarder's fracture, Skateboarder's fracture)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C:\Users\LKF\Desktop\F1_lar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488882" cy="435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4b. What</a:t>
            </a:r>
            <a:r>
              <a:rPr lang="en-US" altLang="zh-TW" baseline="0" dirty="0" smtClean="0">
                <a:solidFill>
                  <a:srgbClr val="FF0000"/>
                </a:solidFill>
              </a:rPr>
              <a:t> is the mechanism of injury?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Axial loading with the ankle in </a:t>
            </a:r>
            <a:r>
              <a:rPr lang="en-US" altLang="zh-TW" sz="3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dorsiflexion</a:t>
            </a:r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3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eversion</a:t>
            </a:r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4c. How</a:t>
            </a:r>
            <a:r>
              <a:rPr lang="en-US" altLang="zh-TW" baseline="0" dirty="0" smtClean="0">
                <a:solidFill>
                  <a:srgbClr val="FF0000"/>
                </a:solidFill>
              </a:rPr>
              <a:t> do you treat this type of injury?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Non-displaced or minimally displaced (&lt;2mm) </a:t>
            </a:r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immobilization in a back slab/cast and with non-weight bearing for 6 weeks.</a:t>
            </a:r>
          </a:p>
          <a:p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Displaced fracture for more than 2mm </a:t>
            </a:r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altLang="zh-TW" sz="3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orthopedic consultation for ORIF </a:t>
            </a:r>
            <a:endParaRPr lang="zh-TW" altLang="zh-TW" sz="32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5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A 20 year-old</a:t>
            </a:r>
            <a:r>
              <a:rPr lang="en-US" altLang="zh-TW" baseline="0" dirty="0" smtClean="0"/>
              <a:t> man attended AED after suffering a squash ball injury to his left eye.  His vision is 20/20 bilaterally.  He has no tenderness over his facial bones.  He has normal and painless extra-ocular movements.  He denies any diplopia.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538" y="1600200"/>
            <a:ext cx="58829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5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5a. What is the diagnosis </a:t>
            </a:r>
            <a:r>
              <a:rPr lang="en-US" altLang="zh-HK" dirty="0" smtClean="0"/>
              <a:t>?</a:t>
            </a:r>
          </a:p>
          <a:p>
            <a:r>
              <a:rPr lang="en-US" altLang="zh-HK" dirty="0" smtClean="0"/>
              <a:t>5b. Name three causes of this condition</a:t>
            </a:r>
            <a:endParaRPr lang="zh-HK" altLang="en-US" dirty="0"/>
          </a:p>
          <a:p>
            <a:r>
              <a:rPr lang="en-US" altLang="zh-HK" dirty="0" smtClean="0"/>
              <a:t>5c.</a:t>
            </a:r>
            <a:r>
              <a:rPr lang="en-US" altLang="zh-HK" baseline="0" dirty="0" smtClean="0"/>
              <a:t> Describe the grading system of this condition</a:t>
            </a:r>
          </a:p>
          <a:p>
            <a:r>
              <a:rPr lang="en-US" altLang="zh-HK" baseline="0" dirty="0" smtClean="0"/>
              <a:t>5d. What treatments are recommended for this patient?</a:t>
            </a:r>
          </a:p>
          <a:p>
            <a:r>
              <a:rPr lang="en-US" altLang="zh-HK" baseline="0" dirty="0" smtClean="0"/>
              <a:t>5e. Name 3 potential complications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2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5a. What is the </a:t>
            </a:r>
            <a:r>
              <a:rPr lang="en-US" altLang="zh-TW" baseline="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diagnosis 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Traumatic</a:t>
            </a:r>
            <a:r>
              <a:rPr lang="en-US" altLang="zh-TW" baseline="0" dirty="0" smtClean="0">
                <a:solidFill>
                  <a:srgbClr val="FF0000"/>
                </a:solidFill>
              </a:rPr>
              <a:t>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h</a:t>
            </a:r>
            <a:r>
              <a:rPr lang="en-US" altLang="zh-TW" dirty="0" err="1" smtClean="0">
                <a:solidFill>
                  <a:srgbClr val="FF0000"/>
                </a:solidFill>
              </a:rPr>
              <a:t>yphaema</a:t>
            </a:r>
            <a:r>
              <a:rPr lang="en-US" altLang="zh-TW" baseline="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5b Name 3 causes of this condition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Trauma to the globe (blunt</a:t>
            </a:r>
            <a:r>
              <a:rPr lang="en-US" altLang="zh-TW" baseline="0" dirty="0" smtClean="0">
                <a:solidFill>
                  <a:srgbClr val="FF0000"/>
                </a:solidFill>
              </a:rPr>
              <a:t> or penetrating)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Intraocular surgery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Spontaneous hemorrhage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5c</a:t>
            </a:r>
            <a:r>
              <a:rPr lang="en-US" altLang="zh-TW" baseline="0" dirty="0" smtClean="0">
                <a:solidFill>
                  <a:srgbClr val="FF0000"/>
                </a:solidFill>
              </a:rPr>
              <a:t> Describe the grading system of this condition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Grade 1</a:t>
            </a:r>
            <a:r>
              <a:rPr lang="en-US" altLang="zh-TW" dirty="0" smtClean="0">
                <a:solidFill>
                  <a:srgbClr val="FF0000"/>
                </a:solidFill>
              </a:rPr>
              <a:t> Blood collection occupies less than 1/3 of the anterior chamber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Grade 2</a:t>
            </a:r>
            <a:r>
              <a:rPr lang="en-US" altLang="zh-TW" dirty="0" smtClean="0">
                <a:solidFill>
                  <a:srgbClr val="FF0000"/>
                </a:solidFill>
              </a:rPr>
              <a:t> Blood collection occupies 1/3 to 1/2 of the anterior chamber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Grade 3</a:t>
            </a:r>
            <a:r>
              <a:rPr lang="en-US" altLang="zh-TW" dirty="0" smtClean="0">
                <a:solidFill>
                  <a:srgbClr val="FF0000"/>
                </a:solidFill>
              </a:rPr>
              <a:t> Blood collection occupies 1/2 to less than whole of the anterior chamber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Grade 4</a:t>
            </a:r>
            <a:r>
              <a:rPr lang="en-US" altLang="zh-TW" dirty="0" smtClean="0">
                <a:solidFill>
                  <a:srgbClr val="FF0000"/>
                </a:solidFill>
              </a:rPr>
              <a:t> Total occupation of anterior chamber, often called blackball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5c. What treatments are recommended for this patient?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Urgent ophthalmological</a:t>
            </a:r>
            <a:r>
              <a:rPr lang="en-US" altLang="zh-TW" baseline="0" dirty="0" smtClean="0">
                <a:solidFill>
                  <a:srgbClr val="FF0000"/>
                </a:solidFill>
              </a:rPr>
              <a:t> consultation &amp; close follow-up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Pain control (avoid NSAIDS)</a:t>
            </a:r>
            <a:endParaRPr lang="en-US" altLang="zh-TW" baseline="0" dirty="0" smtClean="0">
              <a:solidFill>
                <a:srgbClr val="FF0000"/>
              </a:solidFill>
            </a:endParaRP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Eye shield to prevent further injury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Elevate patient’s head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Control intraocular pressure 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Cycloplegics</a:t>
            </a:r>
            <a:r>
              <a:rPr lang="en-US" altLang="zh-TW" dirty="0" smtClean="0">
                <a:solidFill>
                  <a:srgbClr val="FF0000"/>
                </a:solidFill>
              </a:rPr>
              <a:t> (</a:t>
            </a:r>
            <a:r>
              <a:rPr lang="en-US" altLang="zh-TW" dirty="0" err="1" smtClean="0">
                <a:solidFill>
                  <a:srgbClr val="FF0000"/>
                </a:solidFill>
              </a:rPr>
              <a:t>eg</a:t>
            </a:r>
            <a:r>
              <a:rPr lang="en-US" altLang="zh-TW" dirty="0" smtClean="0">
                <a:solidFill>
                  <a:srgbClr val="FF0000"/>
                </a:solidFill>
              </a:rPr>
              <a:t>. Atropine)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Discontinue anti-platelet &amp; anticoagulant medications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5d. Name three</a:t>
            </a:r>
            <a:r>
              <a:rPr lang="en-US" altLang="zh-TW" baseline="0" dirty="0" smtClean="0">
                <a:solidFill>
                  <a:srgbClr val="FF0000"/>
                </a:solidFill>
              </a:rPr>
              <a:t> potential complications.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Rebleeding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Secondary Glaucoma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Corneal</a:t>
            </a:r>
            <a:r>
              <a:rPr lang="en-US" altLang="zh-TW" baseline="0" dirty="0" smtClean="0">
                <a:solidFill>
                  <a:srgbClr val="FF0000"/>
                </a:solidFill>
              </a:rPr>
              <a:t> staining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1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1a. Describe the ECG finding.</a:t>
            </a:r>
          </a:p>
          <a:p>
            <a:r>
              <a:rPr lang="en-US" altLang="zh-HK" dirty="0" smtClean="0"/>
              <a:t>1b. What is your diagnosis?</a:t>
            </a:r>
          </a:p>
          <a:p>
            <a:r>
              <a:rPr lang="en-US" altLang="zh-HK" dirty="0" smtClean="0"/>
              <a:t>1c. Name 3 important steps in managing this patient </a:t>
            </a:r>
          </a:p>
          <a:p>
            <a:r>
              <a:rPr lang="en-US" altLang="zh-HK" dirty="0" smtClean="0"/>
              <a:t>1d. Name 3 precipitating factors for this condition </a:t>
            </a:r>
          </a:p>
          <a:p>
            <a:r>
              <a:rPr lang="en-US" altLang="zh-HK" dirty="0" smtClean="0"/>
              <a:t>1e. Suggest 1 prophylactic medication to prevent this condition from happening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247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</a:t>
            </a:r>
            <a:r>
              <a:rPr lang="en-US" altLang="zh-TW" baseline="0" dirty="0" smtClean="0"/>
              <a:t> 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</a:t>
            </a:r>
            <a:r>
              <a:rPr lang="en-US" altLang="zh-TW" dirty="0" smtClean="0"/>
              <a:t>five-year-old </a:t>
            </a:r>
            <a:r>
              <a:rPr lang="en-US" altLang="zh-TW" dirty="0" smtClean="0"/>
              <a:t>boy is brought by his parents to the AED, complaining of severe abdominal cramps, recurrent vomiting, joint pain and lower limb rash for 1 day.  Parents recall that the patient had a febrile illness with dry cough and running nose a week ago</a:t>
            </a:r>
          </a:p>
          <a:p>
            <a:r>
              <a:rPr lang="en-US" altLang="zh-TW" dirty="0" smtClean="0"/>
              <a:t>Temp 38.7C, heart rate 128/min, RR 24/min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33882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3649985" cy="477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Question 6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6a. What is your diagnosis ? Name 3 other important diagnoses that need to rule </a:t>
            </a:r>
            <a:r>
              <a:rPr lang="en-US" altLang="zh-HK" dirty="0" smtClean="0"/>
              <a:t>out.</a:t>
            </a:r>
          </a:p>
          <a:p>
            <a:r>
              <a:rPr lang="en-US" altLang="zh-HK" dirty="0" smtClean="0"/>
              <a:t>6b. What is the primary cause of this condition?</a:t>
            </a:r>
          </a:p>
          <a:p>
            <a:r>
              <a:rPr lang="en-US" altLang="zh-HK" dirty="0" smtClean="0"/>
              <a:t>6c. Name 3 investigations</a:t>
            </a:r>
            <a:r>
              <a:rPr lang="en-US" altLang="zh-HK" baseline="0" dirty="0" smtClean="0"/>
              <a:t> </a:t>
            </a:r>
            <a:endParaRPr lang="en-US" altLang="zh-HK" dirty="0" smtClean="0"/>
          </a:p>
          <a:p>
            <a:r>
              <a:rPr lang="en-US" altLang="zh-HK" dirty="0" smtClean="0"/>
              <a:t>6d. What is the treatment?</a:t>
            </a:r>
          </a:p>
          <a:p>
            <a:r>
              <a:rPr lang="en-US" altLang="zh-HK" dirty="0" smtClean="0"/>
              <a:t>6e. Name 4 complications </a:t>
            </a:r>
          </a:p>
          <a:p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18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6a.</a:t>
            </a:r>
            <a:r>
              <a:rPr lang="en-US" altLang="zh-TW" baseline="0" dirty="0" smtClean="0">
                <a:solidFill>
                  <a:srgbClr val="FF0000"/>
                </a:solidFill>
              </a:rPr>
              <a:t> What is your diagnosis?  Name 3 other important diagnoses that need to rule out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Henoch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Schonlein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Purpura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Other important diagnosis need to rule out</a:t>
            </a:r>
          </a:p>
          <a:p>
            <a:pPr marL="857250" lvl="1" indent="-457200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Meningococcemia 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Idiopathic</a:t>
            </a:r>
            <a:r>
              <a:rPr lang="en-US" altLang="zh-TW" baseline="0" dirty="0" smtClean="0">
                <a:solidFill>
                  <a:srgbClr val="FF0000"/>
                </a:solidFill>
              </a:rPr>
              <a:t> thrombocytopenic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purpura</a:t>
            </a:r>
            <a:r>
              <a:rPr lang="en-US" altLang="zh-TW" baseline="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zh-TW" baseline="0" dirty="0" smtClean="0">
                <a:solidFill>
                  <a:srgbClr val="FF0000"/>
                </a:solidFill>
              </a:rPr>
              <a:t>Child </a:t>
            </a:r>
            <a:r>
              <a:rPr lang="en-US" altLang="zh-TW" baseline="0" dirty="0" smtClean="0">
                <a:solidFill>
                  <a:srgbClr val="FF0000"/>
                </a:solidFill>
              </a:rPr>
              <a:t>Abuse</a:t>
            </a:r>
            <a:endParaRPr lang="en-US" altLang="zh-TW" baseline="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baseline="0" dirty="0" smtClean="0">
                <a:solidFill>
                  <a:srgbClr val="FF0000"/>
                </a:solidFill>
              </a:rPr>
              <a:t>Leukemia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altLang="zh-TW" dirty="0" smtClean="0">
                <a:solidFill>
                  <a:srgbClr val="FF0000"/>
                </a:solidFill>
              </a:rPr>
              <a:t>6b. What is the primary cause of this</a:t>
            </a:r>
            <a:r>
              <a:rPr lang="en-US" altLang="zh-TW" baseline="0" dirty="0" smtClean="0">
                <a:solidFill>
                  <a:srgbClr val="FF0000"/>
                </a:solidFill>
              </a:rPr>
              <a:t> condition 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lvl="0"/>
            <a:r>
              <a:rPr lang="en-US" altLang="zh-TW" dirty="0" smtClean="0">
                <a:solidFill>
                  <a:srgbClr val="FF0000"/>
                </a:solidFill>
              </a:rPr>
              <a:t>Autoimmune </a:t>
            </a:r>
            <a:r>
              <a:rPr lang="en-US" altLang="zh-TW" dirty="0" err="1" smtClean="0">
                <a:solidFill>
                  <a:srgbClr val="FF0000"/>
                </a:solidFill>
              </a:rPr>
              <a:t>vasculitis</a:t>
            </a:r>
            <a:r>
              <a:rPr lang="en-US" altLang="zh-TW" dirty="0" smtClean="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6c. Name 3 investigations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Urinalysis</a:t>
            </a:r>
            <a:r>
              <a:rPr lang="en-US" altLang="zh-TW" baseline="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Blood tests: CBC, clotting, R/LFT 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USG : to exclude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intussusception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6d. What is the treatment 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Supportive</a:t>
            </a:r>
            <a:r>
              <a:rPr lang="en-US" altLang="zh-TW" baseline="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Pain control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Steroids (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esp</a:t>
            </a:r>
            <a:r>
              <a:rPr lang="en-US" altLang="zh-TW" baseline="0" dirty="0" smtClean="0">
                <a:solidFill>
                  <a:srgbClr val="FF0000"/>
                </a:solidFill>
              </a:rPr>
              <a:t> renal involvement, severe and intractable abdominal pain)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6e.</a:t>
            </a:r>
            <a:r>
              <a:rPr lang="en-US" altLang="zh-TW" baseline="0" dirty="0" smtClean="0">
                <a:solidFill>
                  <a:srgbClr val="FF0000"/>
                </a:solidFill>
              </a:rPr>
              <a:t> Name 4 complications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GI: </a:t>
            </a:r>
            <a:r>
              <a:rPr lang="en-US" altLang="zh-TW" dirty="0" err="1" smtClean="0">
                <a:solidFill>
                  <a:srgbClr val="FF0000"/>
                </a:solidFill>
              </a:rPr>
              <a:t>Intussusception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baseline="0" dirty="0" smtClean="0">
                <a:solidFill>
                  <a:srgbClr val="FF0000"/>
                </a:solidFill>
              </a:rPr>
              <a:t>Bowel </a:t>
            </a:r>
            <a:r>
              <a:rPr lang="en-US" altLang="zh-TW" baseline="0" dirty="0" smtClean="0">
                <a:solidFill>
                  <a:srgbClr val="FF0000"/>
                </a:solidFill>
              </a:rPr>
              <a:t>perforation, Pancreatitis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Renal : </a:t>
            </a:r>
            <a:r>
              <a:rPr lang="en-US" altLang="zh-TW" dirty="0" err="1" smtClean="0">
                <a:solidFill>
                  <a:srgbClr val="FF0000"/>
                </a:solidFill>
              </a:rPr>
              <a:t>Nephrotic</a:t>
            </a:r>
            <a:r>
              <a:rPr lang="en-US" altLang="zh-TW" dirty="0" smtClean="0">
                <a:solidFill>
                  <a:srgbClr val="FF0000"/>
                </a:solidFill>
              </a:rPr>
              <a:t> syndrome,</a:t>
            </a:r>
            <a:r>
              <a:rPr lang="en-US" altLang="zh-TW" baseline="0" dirty="0" smtClean="0">
                <a:solidFill>
                  <a:srgbClr val="FF0000"/>
                </a:solidFill>
              </a:rPr>
              <a:t> renal failure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Recurrent episodes of HSP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Hypertension </a:t>
            </a:r>
          </a:p>
          <a:p>
            <a:endParaRPr lang="en-US" altLang="zh-TW" baseline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i="1" dirty="0" smtClean="0"/>
              <a:t>END</a:t>
            </a:r>
            <a:br>
              <a:rPr lang="en-US" altLang="zh-TW" i="1" dirty="0" smtClean="0"/>
            </a:br>
            <a:r>
              <a:rPr lang="en-US" altLang="zh-TW" i="1" dirty="0" smtClean="0"/>
              <a:t>Thank You</a:t>
            </a:r>
            <a:endParaRPr lang="zh-TW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1a. Describe the ECG findings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ECG shows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sinus </a:t>
            </a:r>
            <a:r>
              <a:rPr lang="en-US" altLang="zh-TW" dirty="0">
                <a:solidFill>
                  <a:srgbClr val="FF0000"/>
                </a:solidFill>
              </a:rPr>
              <a:t>tachycardia at approximately 100 beats per minute,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prolonged </a:t>
            </a:r>
            <a:r>
              <a:rPr lang="en-US" altLang="zh-TW" dirty="0">
                <a:solidFill>
                  <a:srgbClr val="FF0000"/>
                </a:solidFill>
              </a:rPr>
              <a:t>PR intervals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</a:rPr>
              <a:t>P waves partly hidden in the preceding </a:t>
            </a:r>
            <a:r>
              <a:rPr lang="en-US" altLang="zh-TW" dirty="0" err="1">
                <a:solidFill>
                  <a:srgbClr val="FF0000"/>
                </a:solidFill>
              </a:rPr>
              <a:t>repolarization</a:t>
            </a:r>
            <a:r>
              <a:rPr lang="en-US" altLang="zh-TW" dirty="0">
                <a:solidFill>
                  <a:srgbClr val="FF0000"/>
                </a:solidFill>
              </a:rPr>
              <a:t> complex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ST depressions V2-V6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A prolonged </a:t>
            </a:r>
            <a:r>
              <a:rPr lang="en-US" altLang="zh-TW" dirty="0">
                <a:solidFill>
                  <a:srgbClr val="FF0000"/>
                </a:solidFill>
              </a:rPr>
              <a:t>QT-U </a:t>
            </a:r>
            <a:r>
              <a:rPr lang="en-US" altLang="zh-TW" dirty="0" smtClean="0">
                <a:solidFill>
                  <a:srgbClr val="FF0000"/>
                </a:solidFill>
              </a:rPr>
              <a:t>interval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(compatible with </a:t>
            </a:r>
            <a:r>
              <a:rPr lang="en-US" altLang="zh-TW" dirty="0" err="1" smtClean="0">
                <a:solidFill>
                  <a:srgbClr val="FF0000"/>
                </a:solidFill>
              </a:rPr>
              <a:t>hypokalaemia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1b.  What is your diagnosis</a:t>
            </a:r>
            <a:r>
              <a:rPr lang="en-US" altLang="zh-TW" baseline="0" dirty="0" smtClean="0">
                <a:solidFill>
                  <a:srgbClr val="FF0000"/>
                </a:solidFill>
              </a:rPr>
              <a:t> 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Thyrotoxic</a:t>
            </a:r>
            <a:r>
              <a:rPr lang="en-US" altLang="zh-TW" dirty="0" smtClean="0">
                <a:solidFill>
                  <a:srgbClr val="FF0000"/>
                </a:solidFill>
              </a:rPr>
              <a:t> periodic paralysis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1c. Name</a:t>
            </a:r>
            <a:r>
              <a:rPr lang="en-US" altLang="zh-TW" baseline="0" dirty="0" smtClean="0">
                <a:solidFill>
                  <a:srgbClr val="FF0000"/>
                </a:solidFill>
              </a:rPr>
              <a:t> 3 important steps in managing this patient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Cardiac monitor 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Blood tests (</a:t>
            </a:r>
            <a:r>
              <a:rPr lang="en-US" altLang="zh-TW" dirty="0" err="1" smtClean="0">
                <a:solidFill>
                  <a:srgbClr val="FF0000"/>
                </a:solidFill>
              </a:rPr>
              <a:t>esp</a:t>
            </a:r>
            <a:r>
              <a:rPr lang="en-US" altLang="zh-TW" dirty="0" smtClean="0">
                <a:solidFill>
                  <a:srgbClr val="FF0000"/>
                </a:solidFill>
              </a:rPr>
              <a:t> RFT, K level, TFT)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Slow correction of </a:t>
            </a:r>
            <a:r>
              <a:rPr lang="en-US" altLang="zh-TW" dirty="0" err="1" smtClean="0">
                <a:solidFill>
                  <a:srgbClr val="FF0000"/>
                </a:solidFill>
              </a:rPr>
              <a:t>hypokalemia</a:t>
            </a:r>
            <a:r>
              <a:rPr lang="en-US" altLang="zh-TW" dirty="0" smtClean="0">
                <a:solidFill>
                  <a:srgbClr val="FF0000"/>
                </a:solidFill>
              </a:rPr>
              <a:t>, avoid rebound </a:t>
            </a:r>
            <a:r>
              <a:rPr lang="en-US" altLang="zh-TW" dirty="0" err="1" smtClean="0">
                <a:solidFill>
                  <a:srgbClr val="FF0000"/>
                </a:solidFill>
              </a:rPr>
              <a:t>hyperkalemia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Treat underlying </a:t>
            </a:r>
            <a:r>
              <a:rPr lang="en-US" altLang="zh-TW" dirty="0" err="1" smtClean="0">
                <a:solidFill>
                  <a:srgbClr val="FF0000"/>
                </a:solidFill>
              </a:rPr>
              <a:t>thyrotoxicosis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1d. </a:t>
            </a:r>
            <a:r>
              <a:rPr lang="en-US" altLang="zh-TW" sz="4400" kern="1200" dirty="0" smtClean="0">
                <a:solidFill>
                  <a:srgbClr val="FF0000"/>
                </a:solidFill>
              </a:rPr>
              <a:t>Name 3 precipitating factors for this condition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Ingestion </a:t>
            </a:r>
            <a:r>
              <a:rPr lang="en-US" altLang="zh-TW" sz="4400" dirty="0">
                <a:solidFill>
                  <a:srgbClr val="FF0000"/>
                </a:solidFill>
              </a:rPr>
              <a:t>of high carbohydrate </a:t>
            </a:r>
            <a:r>
              <a:rPr lang="en-US" altLang="zh-TW" sz="4400" dirty="0" smtClean="0">
                <a:solidFill>
                  <a:srgbClr val="FF0000"/>
                </a:solidFill>
              </a:rPr>
              <a:t>  </a:t>
            </a:r>
            <a:r>
              <a:rPr lang="en-US" altLang="zh-TW" sz="4400" dirty="0" smtClean="0">
                <a:solidFill>
                  <a:srgbClr val="FF0000"/>
                </a:solidFill>
              </a:rPr>
              <a:t>  loads</a:t>
            </a:r>
            <a:endParaRPr lang="zh-TW" altLang="zh-TW" sz="4400" dirty="0">
              <a:solidFill>
                <a:srgbClr val="FF0000"/>
              </a:solidFill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</a:rPr>
              <a:t>Physical </a:t>
            </a:r>
            <a:r>
              <a:rPr lang="en-US" altLang="zh-TW" sz="4400" dirty="0">
                <a:solidFill>
                  <a:srgbClr val="FF0000"/>
                </a:solidFill>
              </a:rPr>
              <a:t>exertion </a:t>
            </a:r>
            <a:endParaRPr lang="zh-TW" altLang="zh-TW" sz="4400" dirty="0">
              <a:solidFill>
                <a:srgbClr val="FF0000"/>
              </a:solidFill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</a:rPr>
              <a:t>Trauma </a:t>
            </a:r>
            <a:endParaRPr lang="zh-TW" altLang="zh-TW" sz="4400" dirty="0">
              <a:solidFill>
                <a:srgbClr val="FF0000"/>
              </a:solidFill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</a:rPr>
              <a:t>Cold </a:t>
            </a:r>
            <a:r>
              <a:rPr lang="en-US" altLang="zh-TW" sz="4400" dirty="0">
                <a:solidFill>
                  <a:srgbClr val="FF0000"/>
                </a:solidFill>
              </a:rPr>
              <a:t>exposure </a:t>
            </a:r>
            <a:endParaRPr lang="zh-TW" altLang="zh-TW" sz="4400" dirty="0">
              <a:solidFill>
                <a:srgbClr val="FF0000"/>
              </a:solidFill>
            </a:endParaRPr>
          </a:p>
          <a:p>
            <a:r>
              <a:rPr lang="en-US" altLang="zh-TW" sz="4400" dirty="0">
                <a:solidFill>
                  <a:srgbClr val="FF0000"/>
                </a:solidFill>
              </a:rPr>
              <a:t> </a:t>
            </a:r>
            <a:r>
              <a:rPr lang="en-US" altLang="zh-TW" sz="4400" dirty="0" smtClean="0">
                <a:solidFill>
                  <a:srgbClr val="FF0000"/>
                </a:solidFill>
              </a:rPr>
              <a:t>Infection</a:t>
            </a:r>
            <a:endParaRPr lang="zh-TW" altLang="zh-TW" sz="4400" dirty="0">
              <a:solidFill>
                <a:srgbClr val="FF0000"/>
              </a:solidFill>
            </a:endParaRPr>
          </a:p>
          <a:p>
            <a:r>
              <a:rPr lang="en-US" altLang="zh-TW" sz="4400" dirty="0">
                <a:solidFill>
                  <a:srgbClr val="FF0000"/>
                </a:solidFill>
              </a:rPr>
              <a:t> </a:t>
            </a:r>
            <a:r>
              <a:rPr lang="en-US" altLang="zh-TW" sz="4400" dirty="0" smtClean="0">
                <a:solidFill>
                  <a:srgbClr val="FF0000"/>
                </a:solidFill>
              </a:rPr>
              <a:t>Emotional </a:t>
            </a:r>
            <a:r>
              <a:rPr lang="en-US" altLang="zh-TW" sz="4400" dirty="0">
                <a:solidFill>
                  <a:srgbClr val="FF0000"/>
                </a:solidFill>
              </a:rPr>
              <a:t>stress </a:t>
            </a:r>
            <a:endParaRPr lang="en-US" altLang="zh-TW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</a:rPr>
              <a:t>1e. Suggest 1 prophylactic medication to prevent this condition from happening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Propanolol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1379</Words>
  <Application>Microsoft Office PowerPoint</Application>
  <PresentationFormat>如螢幕大小 (4:3)</PresentationFormat>
  <Paragraphs>179</Paragraphs>
  <Slides>48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>Office 佈景主題</vt:lpstr>
      <vt:lpstr>JCM OSCE Questions </vt:lpstr>
      <vt:lpstr> Question 1</vt:lpstr>
      <vt:lpstr>投影片 3</vt:lpstr>
      <vt:lpstr>Question 1 </vt:lpstr>
      <vt:lpstr>1a. Describe the ECG findings</vt:lpstr>
      <vt:lpstr>1b.  What is your diagnosis ?</vt:lpstr>
      <vt:lpstr>1c. Name 3 important steps in managing this patient</vt:lpstr>
      <vt:lpstr>1d. Name 3 precipitating factors for this condition</vt:lpstr>
      <vt:lpstr>1e. Suggest 1 prophylactic medication to prevent this condition from happening</vt:lpstr>
      <vt:lpstr>Question 2 </vt:lpstr>
      <vt:lpstr>Blood results </vt:lpstr>
      <vt:lpstr>投影片 12</vt:lpstr>
      <vt:lpstr>2a.  Explain the likely cause of the abnormalities in patient’s blood tests  </vt:lpstr>
      <vt:lpstr>2b. Give 4 physical signs on examination of hands that are suggestive of chronic liver disease  </vt:lpstr>
      <vt:lpstr>2c. Give 3 features of acute delirium tremens </vt:lpstr>
      <vt:lpstr>2c. Outline the ER management </vt:lpstr>
      <vt:lpstr>Question 3 </vt:lpstr>
      <vt:lpstr>投影片 18</vt:lpstr>
      <vt:lpstr>投影片 19</vt:lpstr>
      <vt:lpstr>3a. What do mothballs contain? </vt:lpstr>
      <vt:lpstr>3b. What does the urine sample signify?</vt:lpstr>
      <vt:lpstr>3c. Which kind of mothball had the patient taken? </vt:lpstr>
      <vt:lpstr>3d. How do you distinguish different mothballs clinically?</vt:lpstr>
      <vt:lpstr>3e. What are the potential complications of this patient ?</vt:lpstr>
      <vt:lpstr>投影片 25</vt:lpstr>
      <vt:lpstr>Question 4 </vt:lpstr>
      <vt:lpstr>投影片 27</vt:lpstr>
      <vt:lpstr>Question 4 </vt:lpstr>
      <vt:lpstr>4a. What is the X ray finding?</vt:lpstr>
      <vt:lpstr>4b. What is the mechanism of injury?</vt:lpstr>
      <vt:lpstr>4c. How do you treat this type of injury?</vt:lpstr>
      <vt:lpstr>Question 5 </vt:lpstr>
      <vt:lpstr>投影片 33</vt:lpstr>
      <vt:lpstr>Question 5 </vt:lpstr>
      <vt:lpstr>5a. What is the  diagnosis ?</vt:lpstr>
      <vt:lpstr>5b Name 3 causes of this condition</vt:lpstr>
      <vt:lpstr>5c Describe the grading system of this condition</vt:lpstr>
      <vt:lpstr>5c. What treatments are recommended for this patient?</vt:lpstr>
      <vt:lpstr>5d. Name three potential complications.</vt:lpstr>
      <vt:lpstr>Question 6</vt:lpstr>
      <vt:lpstr>投影片 41</vt:lpstr>
      <vt:lpstr>Question 6 </vt:lpstr>
      <vt:lpstr>6a. What is your diagnosis?  Name 3 other important diagnoses that need to rule out </vt:lpstr>
      <vt:lpstr>6b. What is the primary cause of this condition ?</vt:lpstr>
      <vt:lpstr>6c. Name 3 investigations</vt:lpstr>
      <vt:lpstr>6d. What is the treatment ?</vt:lpstr>
      <vt:lpstr>6e. Name 4 complications </vt:lpstr>
      <vt:lpstr>END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 Questions</dc:title>
  <dc:creator>LKF</dc:creator>
  <cp:lastModifiedBy>LKF</cp:lastModifiedBy>
  <cp:revision>73</cp:revision>
  <dcterms:created xsi:type="dcterms:W3CDTF">2015-05-28T07:34:28Z</dcterms:created>
  <dcterms:modified xsi:type="dcterms:W3CDTF">2015-06-03T02:23:00Z</dcterms:modified>
</cp:coreProperties>
</file>